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1"/>
  </p:sldMasterIdLst>
  <p:notesMasterIdLst>
    <p:notesMasterId r:id="rId24"/>
  </p:notes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5" r:id="rId10"/>
    <p:sldId id="273" r:id="rId11"/>
    <p:sldId id="268" r:id="rId12"/>
    <p:sldId id="280" r:id="rId13"/>
    <p:sldId id="278" r:id="rId14"/>
    <p:sldId id="267" r:id="rId15"/>
    <p:sldId id="272" r:id="rId16"/>
    <p:sldId id="266" r:id="rId17"/>
    <p:sldId id="274" r:id="rId18"/>
    <p:sldId id="279" r:id="rId19"/>
    <p:sldId id="275" r:id="rId20"/>
    <p:sldId id="276" r:id="rId21"/>
    <p:sldId id="277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C206-BB74-284D-BD3A-3C21E3D8971D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39C97-3266-0D47-AD56-D994C587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39C97-3266-0D47-AD56-D994C58784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8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52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dtippabattuni/df48368e37305e29307f3ae099e0de1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tippabattuni/gs-serving-web-content/archive/demo1.zi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tippabattuni/gs-serving-web-content/archive/demo2.zi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RL" TargetMode="External"/><Relationship Id="rId4" Type="http://schemas.openxmlformats.org/officeDocument/2006/relationships/hyperlink" Target="https://docs.oracle.com/javaee/6/tutorial/doc/gfirp.html" TargetMode="External"/><Relationship Id="rId5" Type="http://schemas.openxmlformats.org/officeDocument/2006/relationships/hyperlink" Target="https://www.flaticon.com/packs/web-design-2" TargetMode="External"/><Relationship Id="rId6" Type="http://schemas.openxmlformats.org/officeDocument/2006/relationships/hyperlink" Target="https://start.spring.io/" TargetMode="External"/><Relationship Id="rId7" Type="http://schemas.openxmlformats.org/officeDocument/2006/relationships/hyperlink" Target="https://docs.spring.io/spring-boot/docs/2.1.0.BUILD-SNAPSHOT/reference/htmlsing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ypertext_Transfer_Protoco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Web Applications using Java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4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Folder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0" y="1847850"/>
            <a:ext cx="5554662" cy="398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1" y="2622388"/>
            <a:ext cx="1377158" cy="1377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2" y="2579524"/>
            <a:ext cx="1377158" cy="1377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464" y="2579525"/>
            <a:ext cx="1275362" cy="1392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540" y="2566409"/>
            <a:ext cx="1405810" cy="1405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064" y="2536027"/>
            <a:ext cx="1463519" cy="1463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297" y="2388816"/>
            <a:ext cx="1757940" cy="17579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366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9659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Describe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824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6540" y="424338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810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53297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5697" y="2541216"/>
            <a:ext cx="1757940" cy="17579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097" y="2693616"/>
            <a:ext cx="1757940" cy="17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8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pPr>
              <a:buFont typeface="Wingdings" charset="2"/>
              <a:buChar char="Ø"/>
            </a:pPr>
            <a:r>
              <a:rPr lang="en-US" sz="2800" dirty="0" smtClean="0"/>
              <a:t> Goal</a:t>
            </a:r>
            <a:r>
              <a:rPr lang="en-US" sz="2800" dirty="0"/>
              <a:t>: Set </a:t>
            </a:r>
            <a:r>
              <a:rPr lang="en-US" sz="2800" dirty="0" smtClean="0"/>
              <a:t>up and </a:t>
            </a:r>
            <a:r>
              <a:rPr lang="en-US" sz="2800" dirty="0"/>
              <a:t>run </a:t>
            </a:r>
            <a:r>
              <a:rPr lang="en-US" sz="2800" dirty="0" smtClean="0"/>
              <a:t>sample Java Web Application</a:t>
            </a:r>
            <a:endParaRPr lang="en-US" sz="2800" dirty="0"/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gist.github.com/dtippabattuni/df48368e37305e29307f3ae099e0de1c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7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Application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5" y="2909092"/>
            <a:ext cx="1377158" cy="1377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0" y="2811858"/>
            <a:ext cx="1567549" cy="1567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1444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3377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2054" y="4379407"/>
            <a:ext cx="92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389" y="2861946"/>
            <a:ext cx="1471449" cy="14714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90" y="2964258"/>
            <a:ext cx="1567549" cy="15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9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Request Handling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8" y="2259011"/>
            <a:ext cx="9511510" cy="32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mr-IN" dirty="0" smtClean="0"/>
              <a:t>–</a:t>
            </a:r>
            <a:r>
              <a:rPr lang="en-US" dirty="0" smtClean="0"/>
              <a:t>Tier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212" y="1860551"/>
            <a:ext cx="4982563" cy="44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2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 </a:t>
            </a:r>
            <a:r>
              <a:rPr lang="en-US" sz="2800" dirty="0"/>
              <a:t>s</a:t>
            </a:r>
            <a:r>
              <a:rPr lang="en-US" sz="2800" dirty="0" smtClean="0"/>
              <a:t>tandard way to build and deploy web applications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Reduce overhead associated with common activities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Include additional APIs / Libraries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Session Management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Database Access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Templating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Spring MVC, Spring Boot, JSF, Play, Struts</a:t>
            </a:r>
            <a:r>
              <a:rPr lang="en-US" sz="2800" dirty="0"/>
              <a:t>,</a:t>
            </a:r>
            <a:r>
              <a:rPr lang="en-US" sz="2800" dirty="0" smtClean="0"/>
              <a:t> </a:t>
            </a:r>
            <a:r>
              <a:rPr lang="en-US" sz="2800" dirty="0" err="1" smtClean="0"/>
              <a:t>Vaadin</a:t>
            </a:r>
            <a:r>
              <a:rPr lang="en-US" sz="2800" dirty="0" smtClean="0"/>
              <a:t>, GWT, </a:t>
            </a:r>
            <a:r>
              <a:rPr lang="en-US" sz="2800" dirty="0" err="1" smtClean="0"/>
              <a:t>JHipster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100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Reusable solution to organize code for </a:t>
            </a:r>
            <a:r>
              <a:rPr lang="en-US" sz="2800" b="1" dirty="0" smtClean="0"/>
              <a:t>efficient code reuse </a:t>
            </a:r>
            <a:r>
              <a:rPr lang="en-US" sz="2800" dirty="0" smtClean="0"/>
              <a:t>and </a:t>
            </a:r>
            <a:r>
              <a:rPr lang="en-US" sz="2800" b="1" dirty="0" smtClean="0"/>
              <a:t>parallel development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Model 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Central Component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Contains application behavior ( data, logic and rules )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View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Presentation of the model ( HTML, XML, JSON </a:t>
            </a:r>
            <a:r>
              <a:rPr lang="en-US" sz="2400" dirty="0" err="1" smtClean="0"/>
              <a:t>etc</a:t>
            </a:r>
            <a:r>
              <a:rPr lang="en-US" sz="2400" dirty="0" smtClean="0"/>
              <a:t> )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Controller 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Handles user inputs, input validation and interacts with model</a:t>
            </a:r>
          </a:p>
          <a:p>
            <a:pPr lvl="2">
              <a:buFont typeface="Wingdings" charset="2"/>
              <a:buChar char="Ø"/>
            </a:pPr>
            <a:endParaRPr lang="en-US" sz="2400" dirty="0" smtClean="0"/>
          </a:p>
          <a:p>
            <a:pPr lvl="1">
              <a:buFont typeface="Wingdings" charset="2"/>
              <a:buChar char="Ø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4137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739" y="1960563"/>
            <a:ext cx="365702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/>
              <a:t>Takes an opinionated view of building production ready applications</a:t>
            </a:r>
            <a:r>
              <a:rPr lang="en-US" sz="2800" dirty="0" smtClean="0"/>
              <a:t>. 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Easy to start a new Spring-Boot project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Minimal upfront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Uses Spring MVC framework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Works with various IDEs including NetBeans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Provides annotation based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Contains embedded Java Application servers ( Tomcat, Jetty </a:t>
            </a:r>
            <a:r>
              <a:rPr lang="en-US" sz="2800" dirty="0" err="1" smtClean="0"/>
              <a:t>etc</a:t>
            </a:r>
            <a:r>
              <a:rPr lang="en-US" sz="2800" dirty="0" smtClean="0"/>
              <a:t> )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280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83579"/>
          </a:xfrm>
        </p:spPr>
        <p:txBody>
          <a:bodyPr>
            <a:no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Basic Web Application Components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Client / Server</a:t>
            </a:r>
            <a:endParaRPr lang="en-US" sz="2800" dirty="0" smtClean="0"/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URL</a:t>
            </a:r>
            <a:endParaRPr lang="en-US" sz="2800" dirty="0" smtClean="0"/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HTTP Protocol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Java Application </a:t>
            </a:r>
            <a:r>
              <a:rPr lang="en-US" sz="2800" dirty="0" smtClean="0"/>
              <a:t>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Web Application Development </a:t>
            </a:r>
            <a:r>
              <a:rPr lang="en-US" sz="2800" dirty="0" smtClean="0"/>
              <a:t>Process</a:t>
            </a:r>
            <a:endParaRPr lang="en-US" sz="2800" dirty="0" smtClean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Lab 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389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2 </a:t>
            </a:r>
            <a:r>
              <a:rPr lang="mr-IN" dirty="0" smtClean="0"/>
              <a:t>–</a:t>
            </a:r>
            <a:r>
              <a:rPr lang="en-US" dirty="0" smtClean="0"/>
              <a:t> Basic Spring Boot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sz="2800" dirty="0" smtClean="0"/>
              <a:t>Download: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github.com/dtippabattuni/gs-serving-web-content/archive/demo1.zip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Ø"/>
            </a:pPr>
            <a:r>
              <a:rPr lang="en-US" sz="2400" dirty="0" smtClean="0"/>
              <a:t> @</a:t>
            </a:r>
            <a:r>
              <a:rPr lang="en-US" sz="2400" dirty="0" err="1" smtClean="0"/>
              <a:t>SpringBootApplication</a:t>
            </a:r>
            <a:r>
              <a:rPr lang="en-US" sz="2400" dirty="0" smtClean="0"/>
              <a:t> : 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Other </a:t>
            </a:r>
            <a:r>
              <a:rPr lang="en-US" sz="2400" dirty="0" smtClean="0"/>
              <a:t>Annotations: @Controller, @</a:t>
            </a:r>
            <a:r>
              <a:rPr lang="en-US" sz="2400" dirty="0" err="1" smtClean="0"/>
              <a:t>GetMapping</a:t>
            </a:r>
            <a:r>
              <a:rPr lang="en-US" sz="2400" dirty="0" smtClean="0"/>
              <a:t>, @</a:t>
            </a:r>
            <a:r>
              <a:rPr lang="en-US" sz="2400" dirty="0" err="1" smtClean="0"/>
              <a:t>RequestParam</a:t>
            </a:r>
            <a:endParaRPr lang="en-US" sz="2400" dirty="0" smtClean="0"/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HTML view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err="1" smtClean="0"/>
              <a:t>Thymeleaf</a:t>
            </a:r>
            <a:r>
              <a:rPr lang="en-US" sz="2400" dirty="0" smtClean="0"/>
              <a:t> </a:t>
            </a:r>
            <a:r>
              <a:rPr lang="en-US" sz="2400" dirty="0"/>
              <a:t>T</a:t>
            </a:r>
            <a:r>
              <a:rPr lang="en-US" sz="2400" dirty="0" smtClean="0"/>
              <a:t>emplate Engine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Embedded Tomcat Server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74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Three-Tier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Download </a:t>
            </a:r>
            <a:r>
              <a:rPr lang="en-US" sz="2800" dirty="0" err="1" smtClean="0"/>
              <a:t>Url</a:t>
            </a:r>
            <a:r>
              <a:rPr lang="en-US" sz="2800" dirty="0" smtClean="0"/>
              <a:t>: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600" dirty="0" smtClean="0">
                <a:hlinkClick r:id="rId2"/>
              </a:rPr>
              <a:t>https</a:t>
            </a:r>
            <a:r>
              <a:rPr lang="en-US" sz="2600" dirty="0">
                <a:hlinkClick r:id="rId2"/>
              </a:rPr>
              <a:t>://</a:t>
            </a:r>
            <a:r>
              <a:rPr lang="en-US" sz="2600" dirty="0" smtClean="0">
                <a:hlinkClick r:id="rId2"/>
              </a:rPr>
              <a:t>github.com/dtippabattuni/gs-serving-web-content/archive/demo2.zip</a:t>
            </a:r>
            <a:r>
              <a:rPr lang="en-US" sz="2600" dirty="0" smtClean="0"/>
              <a:t> </a:t>
            </a:r>
            <a:endParaRPr lang="en-US" sz="2600" dirty="0"/>
          </a:p>
          <a:p>
            <a:pPr>
              <a:buFont typeface="Wingdings" charset="2"/>
              <a:buChar char="Ø"/>
            </a:pPr>
            <a:r>
              <a:rPr lang="en-US" sz="2800" dirty="0" smtClean="0"/>
              <a:t>Connects to </a:t>
            </a:r>
            <a:r>
              <a:rPr lang="en-US" sz="2800" dirty="0" err="1" smtClean="0"/>
              <a:t>jdbc:derby</a:t>
            </a:r>
            <a:r>
              <a:rPr lang="en-US" sz="2800" dirty="0"/>
              <a:t>://</a:t>
            </a:r>
            <a:r>
              <a:rPr lang="en-US" sz="2800" dirty="0" smtClean="0"/>
              <a:t>localhost:1527/</a:t>
            </a:r>
            <a:r>
              <a:rPr lang="en-US" sz="2800" dirty="0" err="1" smtClean="0"/>
              <a:t>sample;create</a:t>
            </a:r>
            <a:r>
              <a:rPr lang="en-US" sz="2800" dirty="0" smtClean="0"/>
              <a:t>=true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@Repository annotation</a:t>
            </a:r>
          </a:p>
          <a:p>
            <a:pPr lvl="1">
              <a:buFont typeface="Wingdings" charset="2"/>
              <a:buChar char="Ø"/>
            </a:pPr>
            <a:r>
              <a:rPr lang="en-US" sz="2600" dirty="0"/>
              <a:t> "a mechanism for encapsulating storage, retrieval, and search behavior which emulates a collection of </a:t>
            </a:r>
            <a:r>
              <a:rPr lang="en-US" sz="2600" dirty="0" smtClean="0"/>
              <a:t>objects”</a:t>
            </a:r>
          </a:p>
          <a:p>
            <a:pPr>
              <a:buFont typeface="Wingdings" charset="2"/>
              <a:buChar char="Ø"/>
            </a:pPr>
            <a:r>
              <a:rPr lang="en-US" sz="2600" dirty="0"/>
              <a:t> Uses Spring </a:t>
            </a:r>
            <a:r>
              <a:rPr lang="en-US" sz="2600" dirty="0" err="1"/>
              <a:t>JdbcTemplate</a:t>
            </a:r>
            <a:r>
              <a:rPr lang="en-US" sz="2600" dirty="0"/>
              <a:t> API 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82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en.wikipedia.org/wiki/Hypertext_Transfer_Protocol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3"/>
              </a:rPr>
              <a:t>https://</a:t>
            </a:r>
            <a:r>
              <a:rPr lang="en-US" sz="2400" b="1" dirty="0" smtClean="0">
                <a:hlinkClick r:id="rId3"/>
              </a:rPr>
              <a:t>en.wikipedia.org/wiki/URL</a:t>
            </a:r>
            <a:r>
              <a:rPr lang="en-US" sz="2400" b="1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docs.oracle.com/javaee/6/tutorial/doc/gfirp.html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5"/>
              </a:rPr>
              <a:t>https://</a:t>
            </a:r>
            <a:r>
              <a:rPr lang="en-US" sz="2400" b="1" dirty="0" smtClean="0">
                <a:hlinkClick r:id="rId5"/>
              </a:rPr>
              <a:t>www.flaticon.com/packs/web-design-2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6"/>
              </a:rPr>
              <a:t>https://start.spring.io</a:t>
            </a:r>
            <a:r>
              <a:rPr lang="en-US" sz="2400" b="1" dirty="0" smtClean="0">
                <a:hlinkClick r:id="rId6"/>
              </a:rPr>
              <a:t>/</a:t>
            </a:r>
            <a:r>
              <a:rPr lang="en-US" sz="2400" b="1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7"/>
              </a:rPr>
              <a:t>https://docs.spring.io/spring-boot/docs/2.1.0.BUILD-SNAPSHOT/reference/htmlsingle</a:t>
            </a:r>
            <a:r>
              <a:rPr lang="en-US" sz="2400" b="1" dirty="0" smtClean="0">
                <a:hlinkClick r:id="rId7"/>
              </a:rPr>
              <a:t>/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8586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smtClean="0"/>
              <a:t> Three-Tier </a:t>
            </a:r>
            <a:r>
              <a:rPr lang="en-US" sz="2800" dirty="0"/>
              <a:t>Web </a:t>
            </a:r>
            <a:r>
              <a:rPr lang="en-US" sz="2800" dirty="0" smtClean="0"/>
              <a:t>Architecture</a:t>
            </a:r>
            <a:endParaRPr lang="en-US" sz="2800" dirty="0" smtClean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Java </a:t>
            </a:r>
            <a:r>
              <a:rPr lang="en-US" sz="2800" dirty="0"/>
              <a:t>Application </a:t>
            </a:r>
            <a:r>
              <a:rPr lang="en-US" sz="2800" dirty="0" smtClean="0"/>
              <a:t>Frameworks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MVC Design </a:t>
            </a:r>
            <a:r>
              <a:rPr lang="en-US" sz="2800" dirty="0" smtClean="0"/>
              <a:t>Pattern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Spring Boot </a:t>
            </a:r>
            <a:r>
              <a:rPr lang="en-US" sz="2800" dirty="0" smtClean="0"/>
              <a:t>Overview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Demo Spring-Boot </a:t>
            </a:r>
            <a:r>
              <a:rPr lang="en-US" sz="2800" dirty="0"/>
              <a:t>Web Application </a:t>
            </a:r>
            <a:r>
              <a:rPr lang="en-US" sz="2800" dirty="0" smtClean="0"/>
              <a:t>without database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Demo 3-Tier Spring-Boot Web Application 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References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Web Application Components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5791" y="2729649"/>
            <a:ext cx="1865334" cy="1865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46574" y="3496726"/>
            <a:ext cx="3589217" cy="479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56375" y="2267984"/>
            <a:ext cx="189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Client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38423" y="2276406"/>
            <a:ext cx="2060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Server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76752" y="3076121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Request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76751" y="4199507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Response</a:t>
            </a:r>
            <a:endParaRPr lang="en-US" sz="2400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46573" y="4188562"/>
            <a:ext cx="3589217" cy="47936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10" y="2754512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10" y="2906912"/>
            <a:ext cx="19050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10" y="305931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</a:t>
            </a:r>
            <a:r>
              <a:rPr lang="mr-IN" dirty="0" smtClean="0"/>
              <a:t>–</a:t>
            </a:r>
            <a:r>
              <a:rPr lang="en-US" dirty="0" smtClean="0"/>
              <a:t> Uniform Resource Locator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AKA - Web </a:t>
            </a:r>
            <a:r>
              <a:rPr lang="en-US" sz="2800" dirty="0"/>
              <a:t>Address	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Used to identify web resource on a computer network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URL structure: </a:t>
            </a:r>
          </a:p>
          <a:p>
            <a:pPr marL="201168" lvl="1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scheme:</a:t>
            </a:r>
            <a:r>
              <a:rPr lang="en-US" sz="2400" dirty="0" smtClean="0"/>
              <a:t>[</a:t>
            </a:r>
            <a:r>
              <a:rPr lang="en-US" sz="2400" b="1" dirty="0" smtClean="0"/>
              <a:t>//</a:t>
            </a:r>
            <a:r>
              <a:rPr lang="en-US" sz="2400" dirty="0" smtClean="0"/>
              <a:t>[</a:t>
            </a:r>
            <a:r>
              <a:rPr lang="en-US" sz="2400" b="1" dirty="0" smtClean="0"/>
              <a:t>user</a:t>
            </a:r>
            <a:r>
              <a:rPr lang="en-US" sz="2400" dirty="0" smtClean="0"/>
              <a:t>[</a:t>
            </a:r>
            <a:r>
              <a:rPr lang="en-US" sz="2400" b="1" dirty="0" smtClean="0"/>
              <a:t>:password</a:t>
            </a:r>
            <a:r>
              <a:rPr lang="en-US" sz="2400" dirty="0" smtClean="0"/>
              <a:t>]</a:t>
            </a:r>
            <a:r>
              <a:rPr lang="en-US" sz="2400" b="1" dirty="0" smtClean="0"/>
              <a:t>@</a:t>
            </a:r>
            <a:r>
              <a:rPr lang="en-US" sz="2400" dirty="0" smtClean="0"/>
              <a:t>]</a:t>
            </a:r>
            <a:r>
              <a:rPr lang="en-US" sz="2400" b="1" dirty="0" smtClean="0"/>
              <a:t>host</a:t>
            </a:r>
            <a:r>
              <a:rPr lang="en-US" sz="2400" dirty="0" smtClean="0"/>
              <a:t>[</a:t>
            </a:r>
            <a:r>
              <a:rPr lang="en-US" sz="2400" b="1" dirty="0" smtClean="0"/>
              <a:t>:port</a:t>
            </a:r>
            <a:r>
              <a:rPr lang="en-US" sz="2400" dirty="0" smtClean="0"/>
              <a:t>]][</a:t>
            </a:r>
            <a:r>
              <a:rPr lang="en-US" sz="2400" b="1" dirty="0" smtClean="0"/>
              <a:t>/path</a:t>
            </a:r>
            <a:r>
              <a:rPr lang="en-US" sz="2400" dirty="0" smtClean="0"/>
              <a:t>][?</a:t>
            </a:r>
            <a:r>
              <a:rPr lang="en-US" sz="2400" b="1" dirty="0" smtClean="0"/>
              <a:t>query</a:t>
            </a:r>
            <a:r>
              <a:rPr lang="en-US" sz="2400" dirty="0" smtClean="0"/>
              <a:t>][#</a:t>
            </a:r>
            <a:r>
              <a:rPr lang="en-US" sz="2400" b="1" dirty="0" smtClean="0"/>
              <a:t>fragment</a:t>
            </a:r>
            <a:r>
              <a:rPr lang="en-US" sz="2400" dirty="0" smtClean="0"/>
              <a:t>]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Sample schemes HTTP, HTTPS, JDBC, FTP </a:t>
            </a:r>
            <a:r>
              <a:rPr lang="en-US" sz="2800" dirty="0" err="1" smtClean="0"/>
              <a:t>etc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Example:   </a:t>
            </a:r>
            <a:r>
              <a:rPr lang="en-US" sz="2400" b="1" dirty="0" smtClean="0"/>
              <a:t>https://</a:t>
            </a:r>
            <a:r>
              <a:rPr lang="en-US" sz="2400" b="1" dirty="0" err="1" smtClean="0"/>
              <a:t>www.google.com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search?q</a:t>
            </a:r>
            <a:r>
              <a:rPr lang="en-US" sz="2400" b="1" dirty="0" smtClean="0"/>
              <a:t>=</a:t>
            </a:r>
            <a:r>
              <a:rPr lang="en-US" sz="2400" b="1" dirty="0" err="1" smtClean="0"/>
              <a:t>url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8494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dirty="0" smtClean="0"/>
              <a:t>Communication protocol used by client </a:t>
            </a:r>
            <a:r>
              <a:rPr lang="mr-IN" sz="2800" dirty="0" smtClean="0"/>
              <a:t>–</a:t>
            </a:r>
            <a:r>
              <a:rPr lang="en-US" sz="2800" dirty="0" smtClean="0"/>
              <a:t> 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Uses Request </a:t>
            </a:r>
            <a:r>
              <a:rPr lang="mr-IN" sz="2800" dirty="0" smtClean="0"/>
              <a:t>–</a:t>
            </a:r>
            <a:r>
              <a:rPr lang="en-US" sz="2800" dirty="0" smtClean="0"/>
              <a:t> Response model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Sample HTTP Request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r>
              <a:rPr lang="en-US" sz="2400" b="1" dirty="0"/>
              <a:t> </a:t>
            </a:r>
            <a:r>
              <a:rPr lang="en-US" sz="2800" dirty="0" smtClean="0"/>
              <a:t>HTTP Methods: GET, POST, DELETE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87" y="3241674"/>
            <a:ext cx="4897138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 smtClean="0"/>
              <a:t> </a:t>
            </a:r>
            <a:r>
              <a:rPr lang="en-US" sz="2800" dirty="0" smtClean="0"/>
              <a:t>Sample HTTP Response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36" y="2286000"/>
            <a:ext cx="645594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Provides ability to run Java code based on web requests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Java Platform, Enterprise Edition or Java EE specification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Web Specification  ( Servlets, Web Sockets, Java Server Faces )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Enterprise Java Bean Specification - EJB ( Concurrency control, dependency injection, access control )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Tomcat, IBM </a:t>
            </a:r>
            <a:r>
              <a:rPr lang="en-US" sz="2800" dirty="0" err="1" smtClean="0"/>
              <a:t>Websphere</a:t>
            </a:r>
            <a:r>
              <a:rPr lang="en-US" sz="2800" dirty="0" smtClean="0"/>
              <a:t>, Oracle </a:t>
            </a:r>
            <a:r>
              <a:rPr lang="en-US" sz="2800" dirty="0" err="1" smtClean="0"/>
              <a:t>Weblogic</a:t>
            </a:r>
            <a:r>
              <a:rPr lang="en-US" sz="2800" dirty="0" smtClean="0"/>
              <a:t>, Glassfish, Jetty</a:t>
            </a:r>
          </a:p>
          <a:p>
            <a:pPr lvl="1">
              <a:buFont typeface="Wingdings" charset="2"/>
              <a:buChar char="Ø"/>
            </a:pPr>
            <a:endParaRPr lang="en-US" sz="2800" dirty="0" smtClean="0"/>
          </a:p>
          <a:p>
            <a:pPr lvl="2">
              <a:buFont typeface="Wingdings" charset="2"/>
              <a:buChar char="Ø"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78" y="4800601"/>
            <a:ext cx="1414816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0" y="5104344"/>
            <a:ext cx="2261283" cy="639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096" y="4874685"/>
            <a:ext cx="2197100" cy="1098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488" y="4898975"/>
            <a:ext cx="2072151" cy="97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407" y="4685155"/>
            <a:ext cx="1520514" cy="14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1" y="1851659"/>
            <a:ext cx="8556844" cy="4131629"/>
          </a:xfrm>
        </p:spPr>
      </p:pic>
    </p:spTree>
    <p:extLst>
      <p:ext uri="{BB962C8B-B14F-4D97-AF65-F5344CB8AC3E}">
        <p14:creationId xmlns:p14="http://schemas.microsoft.com/office/powerpoint/2010/main" val="13000552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11123</TotalTime>
  <Words>496</Words>
  <Application>Microsoft Macintosh PowerPoint</Application>
  <PresentationFormat>Widescreen</PresentationFormat>
  <Paragraphs>120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Wingdings</vt:lpstr>
      <vt:lpstr>Retrospect</vt:lpstr>
      <vt:lpstr>Building Web Applications using Java</vt:lpstr>
      <vt:lpstr>Contents</vt:lpstr>
      <vt:lpstr>Contents</vt:lpstr>
      <vt:lpstr>Basic Web Application Components</vt:lpstr>
      <vt:lpstr>URL – Uniform Resource Locator</vt:lpstr>
      <vt:lpstr>HTTP – Hypertext Transfer Protocol</vt:lpstr>
      <vt:lpstr>HTTP – Hypertext Transfer Protocol</vt:lpstr>
      <vt:lpstr>Java Application Server</vt:lpstr>
      <vt:lpstr>Java Application Servers</vt:lpstr>
      <vt:lpstr>Java Web Application Folder Structure</vt:lpstr>
      <vt:lpstr>Java Web App Development Process</vt:lpstr>
      <vt:lpstr>Lab 1</vt:lpstr>
      <vt:lpstr>Spring Boot Application Development Process</vt:lpstr>
      <vt:lpstr>Java Web Application Request Handling</vt:lpstr>
      <vt:lpstr>Three–Tier Architecture</vt:lpstr>
      <vt:lpstr>Java Web Application Frameworks</vt:lpstr>
      <vt:lpstr>Model-View-Controller Design Pattern</vt:lpstr>
      <vt:lpstr>Model-View-Controller Design Pattern</vt:lpstr>
      <vt:lpstr>Spring Boot Overview</vt:lpstr>
      <vt:lpstr>Demo 2 – Basic Spring Boot Application</vt:lpstr>
      <vt:lpstr>Demo 3 – Three-Tier Application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Web Applications using Java</dc:title>
  <dc:creator>Dominic Savio</dc:creator>
  <cp:lastModifiedBy>Dominic Savio</cp:lastModifiedBy>
  <cp:revision>138</cp:revision>
  <dcterms:created xsi:type="dcterms:W3CDTF">2018-04-12T00:58:44Z</dcterms:created>
  <dcterms:modified xsi:type="dcterms:W3CDTF">2018-05-02T21:40:46Z</dcterms:modified>
</cp:coreProperties>
</file>